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59" r:id="rId3"/>
    <p:sldId id="257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56" autoAdjust="0"/>
    <p:restoredTop sz="94660"/>
  </p:normalViewPr>
  <p:slideViewPr>
    <p:cSldViewPr snapToGrid="0">
      <p:cViewPr>
        <p:scale>
          <a:sx n="71" d="100"/>
          <a:sy n="71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BE23D-9DB4-4DAD-B638-641EE6FF9DAD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EB3D0-44D4-448D-BBD3-FB696A7B7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86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Talk about inter-observer bias giving an example – Ask one student what football team they support/favourite</a:t>
            </a:r>
            <a:r>
              <a:rPr lang="en-GB" baseline="0" dirty="0" smtClean="0"/>
              <a:t> pop star/favourite actor.  When another student shows a sign of not liking the team/singer/actor mentioned discuss what would happen if we asked for their opinions on the match/show/film.  How can we avoid this?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EB3D0-44D4-448D-BBD3-FB696A7B74A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5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03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2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642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61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7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99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4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83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18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47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17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919FD-D8C9-4CE4-BF68-279044DFE6FC}" type="datetimeFigureOut">
              <a:rPr lang="en-GB" smtClean="0"/>
              <a:t>01/02/2016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2F1AF-F205-4510-A7A8-E62B03A0C8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99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hape 8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0" y="20718"/>
            <a:ext cx="152082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hape 89"/>
          <p:cNvSpPr txBox="1"/>
          <p:nvPr/>
        </p:nvSpPr>
        <p:spPr>
          <a:xfrm>
            <a:off x="113506" y="1931831"/>
            <a:ext cx="2060575" cy="4636463"/>
          </a:xfrm>
          <a:prstGeom prst="rect">
            <a:avLst/>
          </a:prstGeom>
          <a:solidFill>
            <a:srgbClr val="009900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b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Write your Hypothesis and strategy for your practice coursework </a:t>
            </a: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using;</a:t>
            </a:r>
          </a:p>
          <a:p>
            <a:pPr>
              <a:buSzPct val="25000"/>
              <a:defRPr/>
            </a:pP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 </a:t>
            </a:r>
            <a:endParaRPr lang="en-GB" b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-accurate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language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-why you think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you will test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will you control variables </a:t>
            </a:r>
          </a:p>
        </p:txBody>
      </p:sp>
      <p:sp>
        <p:nvSpPr>
          <p:cNvPr id="5" name="Shape 90"/>
          <p:cNvSpPr txBox="1"/>
          <p:nvPr/>
        </p:nvSpPr>
        <p:spPr>
          <a:xfrm>
            <a:off x="383380" y="1561943"/>
            <a:ext cx="1665287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eaLnBrk="1" hangingPunct="1">
              <a:buSzPct val="25000"/>
              <a:defRPr/>
            </a:pPr>
            <a:r>
              <a:rPr lang="en-GB" sz="16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Success Criteria</a:t>
            </a:r>
          </a:p>
        </p:txBody>
      </p:sp>
      <p:sp>
        <p:nvSpPr>
          <p:cNvPr id="6" name="Shape 91"/>
          <p:cNvSpPr txBox="1"/>
          <p:nvPr/>
        </p:nvSpPr>
        <p:spPr>
          <a:xfrm>
            <a:off x="2274094" y="272270"/>
            <a:ext cx="6940749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sz="30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Learning Objective: Hypothesis &amp; Strategy</a:t>
            </a:r>
          </a:p>
        </p:txBody>
      </p:sp>
      <p:sp>
        <p:nvSpPr>
          <p:cNvPr id="7" name="Shape 92"/>
          <p:cNvSpPr txBox="1">
            <a:spLocks/>
          </p:cNvSpPr>
          <p:nvPr/>
        </p:nvSpPr>
        <p:spPr>
          <a:xfrm>
            <a:off x="9680773" y="272269"/>
            <a:ext cx="2254250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eaLnBrk="1" fontAlgn="auto" hangingPunct="1">
              <a:buSzPct val="25000"/>
              <a:defRPr/>
            </a:pPr>
            <a:fld id="{5A879C5D-2353-42C2-B2B7-A7307526797B}" type="datetime1">
              <a:rPr lang="en-GB" sz="3200" b="1" kern="0">
                <a:solidFill>
                  <a:srgbClr val="000000"/>
                </a:solidFill>
              </a:rPr>
              <a:pPr eaLnBrk="1" fontAlgn="auto" hangingPunct="1">
                <a:buSzPct val="25000"/>
                <a:defRPr/>
              </a:pPr>
              <a:t>01/02/2016</a:t>
            </a:fld>
            <a:endParaRPr lang="en-GB" sz="3200" b="1" kern="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37082" y="2050695"/>
            <a:ext cx="63555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/>
              <a:t>Starter</a:t>
            </a:r>
          </a:p>
          <a:p>
            <a:endParaRPr lang="en-GB" sz="2800" dirty="0" smtClean="0"/>
          </a:p>
          <a:p>
            <a:r>
              <a:rPr lang="en-GB" sz="2800" dirty="0" smtClean="0"/>
              <a:t>The definitions have been mixed up.</a:t>
            </a:r>
          </a:p>
          <a:p>
            <a:endParaRPr lang="en-GB" sz="2800" dirty="0"/>
          </a:p>
          <a:p>
            <a:r>
              <a:rPr lang="en-GB" sz="2800" dirty="0" smtClean="0"/>
              <a:t>Cut the words and definitions up and match them up correctly.</a:t>
            </a:r>
            <a:endParaRPr lang="en-GB" sz="2800" dirty="0"/>
          </a:p>
        </p:txBody>
      </p:sp>
      <p:sp>
        <p:nvSpPr>
          <p:cNvPr id="11" name="TextBox 15"/>
          <p:cNvSpPr txBox="1">
            <a:spLocks noChangeArrowheads="1"/>
          </p:cNvSpPr>
          <p:nvPr/>
        </p:nvSpPr>
        <p:spPr bwMode="auto">
          <a:xfrm>
            <a:off x="2330083" y="5952741"/>
            <a:ext cx="9795609" cy="877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700" dirty="0"/>
              <a:t>Key Words: </a:t>
            </a:r>
            <a:r>
              <a:rPr lang="en-GB" altLang="en-US" sz="1700" dirty="0" smtClean="0"/>
              <a:t>  Hypothesis</a:t>
            </a:r>
            <a:r>
              <a:rPr lang="en-GB" altLang="en-US" sz="1700" dirty="0"/>
              <a:t>, Strategy</a:t>
            </a:r>
            <a:r>
              <a:rPr lang="en-GB" altLang="en-US" sz="1700" dirty="0" smtClean="0"/>
              <a:t>, Primary, Secondary, Data, Population, Sampling, Quantitative, Qualitative, Discrete, Continuous, Bivariate, Categorical, Sampling, Random, Census, Convenience, Quota, Cluster, Systematic, Multi-Stage, Pilot Survey </a:t>
            </a:r>
            <a:endParaRPr lang="en-GB" altLang="en-US" sz="17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85104"/>
              </p:ext>
            </p:extLst>
          </p:nvPr>
        </p:nvGraphicFramePr>
        <p:xfrm>
          <a:off x="2769234" y="1213853"/>
          <a:ext cx="2866129" cy="435133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14690"/>
                <a:gridCol w="1451439"/>
              </a:tblGrid>
              <a:tr h="432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omic Sans MS"/>
                          <a:ea typeface="Times New Roman"/>
                        </a:rPr>
                        <a:t>Categorical Data</a:t>
                      </a:r>
                      <a:endParaRPr lang="en-GB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Data that is measured and can take a whole range of values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Bivariate Data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Data is counted i.e. can only take certain values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Discrete Data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Non – numerical data 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Continuous Data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Data you have collected yourself e.g. by experiment or survey.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Primary Data 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Data that has two variables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Secondary Data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Numerical data (numbers)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Quantitative Data 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Data obtained from other sources e.g. internet or newspaper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Qualitative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Data that is grouped into categories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Comic Sans MS"/>
                          <a:ea typeface="Times New Roman"/>
                        </a:rPr>
                        <a:t> </a:t>
                      </a:r>
                      <a:endParaRPr lang="en-GB" sz="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756" marR="357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44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228825"/>
              </p:ext>
            </p:extLst>
          </p:nvPr>
        </p:nvGraphicFramePr>
        <p:xfrm>
          <a:off x="408431" y="1877141"/>
          <a:ext cx="11526592" cy="35321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09947"/>
                <a:gridCol w="9216645"/>
              </a:tblGrid>
              <a:tr h="499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/>
                        </a:rPr>
                        <a:t>Categorical Data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/>
                        </a:rPr>
                        <a:t>Data that is grouped into categories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n-lt"/>
                          <a:ea typeface="Times New Roman"/>
                        </a:rPr>
                        <a:t>Bivariate Data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/>
                        </a:rPr>
                        <a:t>Data that has two variables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Discrete Data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Data is counted i.e. can only take certain values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Continuous Data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Data that is measured and can take a whole range of values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Primary Data 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Data you have collected yourself e.g. by experiment or </a:t>
                      </a:r>
                      <a:r>
                        <a:rPr lang="en-GB" sz="24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survey</a:t>
                      </a:r>
                      <a:endParaRPr lang="en-GB" sz="2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Secondary Data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Data obtained from other sources e.g. internet or newspaper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Quantitative Data 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Numerical data (numbers)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Qualitative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Non – numerical data</a:t>
                      </a:r>
                    </a:p>
                  </a:txBody>
                  <a:tcPr marL="35141" marR="3514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hape 91"/>
          <p:cNvSpPr txBox="1"/>
          <p:nvPr/>
        </p:nvSpPr>
        <p:spPr>
          <a:xfrm>
            <a:off x="2274094" y="272270"/>
            <a:ext cx="6940749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sz="30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Learning Objective: Hypothesis &amp; Strategy</a:t>
            </a:r>
          </a:p>
        </p:txBody>
      </p:sp>
      <p:sp>
        <p:nvSpPr>
          <p:cNvPr id="4" name="Shape 92"/>
          <p:cNvSpPr txBox="1">
            <a:spLocks/>
          </p:cNvSpPr>
          <p:nvPr/>
        </p:nvSpPr>
        <p:spPr>
          <a:xfrm>
            <a:off x="9680773" y="272269"/>
            <a:ext cx="2254250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eaLnBrk="1" fontAlgn="auto" hangingPunct="1">
              <a:buSzPct val="25000"/>
              <a:defRPr/>
            </a:pPr>
            <a:fld id="{5A879C5D-2353-42C2-B2B7-A7307526797B}" type="datetime1">
              <a:rPr lang="en-GB" sz="3200" b="1" kern="0">
                <a:solidFill>
                  <a:srgbClr val="000000"/>
                </a:solidFill>
              </a:rPr>
              <a:pPr eaLnBrk="1" fontAlgn="auto" hangingPunct="1">
                <a:buSzPct val="25000"/>
                <a:defRPr/>
              </a:pPr>
              <a:t>01/02/2016</a:t>
            </a:fld>
            <a:endParaRPr lang="en-GB" sz="3200" b="1" kern="0" dirty="0">
              <a:solidFill>
                <a:srgbClr val="000000"/>
              </a:solidFill>
            </a:endParaRPr>
          </a:p>
        </p:txBody>
      </p:sp>
      <p:pic>
        <p:nvPicPr>
          <p:cNvPr id="5" name="Shape 8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0" y="20718"/>
            <a:ext cx="152082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74094" y="1018323"/>
            <a:ext cx="9005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Stick the words with their correct definitions in your books </a:t>
            </a:r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8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5" name="Shape 8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0" y="20718"/>
            <a:ext cx="152082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hape 89"/>
          <p:cNvSpPr txBox="1"/>
          <p:nvPr/>
        </p:nvSpPr>
        <p:spPr>
          <a:xfrm>
            <a:off x="113506" y="1931831"/>
            <a:ext cx="2060575" cy="4636463"/>
          </a:xfrm>
          <a:prstGeom prst="rect">
            <a:avLst/>
          </a:prstGeom>
          <a:solidFill>
            <a:srgbClr val="009900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b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Write your Hypothesis and strategy for your practice coursework </a:t>
            </a: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using;</a:t>
            </a:r>
          </a:p>
          <a:p>
            <a:pPr>
              <a:buSzPct val="25000"/>
              <a:defRPr/>
            </a:pP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 </a:t>
            </a:r>
            <a:endParaRPr lang="en-GB" b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-accurate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language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-why you think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you will test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will you control variables </a:t>
            </a:r>
          </a:p>
        </p:txBody>
      </p:sp>
      <p:sp>
        <p:nvSpPr>
          <p:cNvPr id="13" name="Shape 90"/>
          <p:cNvSpPr txBox="1"/>
          <p:nvPr/>
        </p:nvSpPr>
        <p:spPr>
          <a:xfrm>
            <a:off x="383380" y="1561943"/>
            <a:ext cx="1665287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eaLnBrk="1" hangingPunct="1">
              <a:buSzPct val="25000"/>
              <a:defRPr/>
            </a:pPr>
            <a:r>
              <a:rPr lang="en-GB" sz="16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Success Criteria</a:t>
            </a:r>
          </a:p>
        </p:txBody>
      </p:sp>
      <p:sp>
        <p:nvSpPr>
          <p:cNvPr id="14" name="Shape 91"/>
          <p:cNvSpPr txBox="1"/>
          <p:nvPr/>
        </p:nvSpPr>
        <p:spPr>
          <a:xfrm>
            <a:off x="2274094" y="272270"/>
            <a:ext cx="6940749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sz="30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Learning Objective: Hypothesis &amp; Strategy</a:t>
            </a:r>
          </a:p>
        </p:txBody>
      </p:sp>
      <p:sp>
        <p:nvSpPr>
          <p:cNvPr id="15" name="Shape 92"/>
          <p:cNvSpPr txBox="1">
            <a:spLocks/>
          </p:cNvSpPr>
          <p:nvPr/>
        </p:nvSpPr>
        <p:spPr>
          <a:xfrm>
            <a:off x="9680773" y="272269"/>
            <a:ext cx="2254250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eaLnBrk="1" fontAlgn="auto" hangingPunct="1">
              <a:buSzPct val="25000"/>
              <a:defRPr/>
            </a:pPr>
            <a:fld id="{5A879C5D-2353-42C2-B2B7-A7307526797B}" type="datetime1">
              <a:rPr lang="en-GB" sz="3200" b="1" kern="0">
                <a:solidFill>
                  <a:srgbClr val="000000"/>
                </a:solidFill>
              </a:rPr>
              <a:pPr eaLnBrk="1" fontAlgn="auto" hangingPunct="1">
                <a:buSzPct val="25000"/>
                <a:defRPr/>
              </a:pPr>
              <a:t>01/02/2016</a:t>
            </a:fld>
            <a:endParaRPr lang="en-GB" sz="3200" b="1" kern="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42907" y="1237426"/>
            <a:ext cx="844883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Strand 1 – Hypotheses and Strategy</a:t>
            </a:r>
          </a:p>
          <a:p>
            <a:r>
              <a:rPr lang="en-GB" sz="2400" dirty="0"/>
              <a:t>Mark</a:t>
            </a:r>
          </a:p>
          <a:p>
            <a:r>
              <a:rPr lang="en-GB" sz="2400" dirty="0"/>
              <a:t>0     No hypothesis nor any strategy is stated</a:t>
            </a:r>
          </a:p>
          <a:p>
            <a:endParaRPr lang="en-GB" sz="2400" dirty="0"/>
          </a:p>
          <a:p>
            <a:pPr marL="457200" indent="-457200">
              <a:buAutoNum type="arabicPlain"/>
            </a:pPr>
            <a:r>
              <a:rPr lang="en-GB" sz="2400" dirty="0"/>
              <a:t>Hypothesis stated, little in the way of strategy. Some use of accurate language.  Must </a:t>
            </a:r>
            <a:r>
              <a:rPr lang="en-GB" sz="2400" dirty="0" smtClean="0"/>
              <a:t>be related </a:t>
            </a:r>
            <a:r>
              <a:rPr lang="en-GB" sz="2400" dirty="0"/>
              <a:t>to the given theme and a hypothesis not a question.</a:t>
            </a:r>
          </a:p>
          <a:p>
            <a:pPr marL="457200" indent="-457200">
              <a:buAutoNum type="arabicPlain"/>
            </a:pPr>
            <a:endParaRPr lang="en-GB" sz="2400" dirty="0"/>
          </a:p>
          <a:p>
            <a:pPr marL="457200" indent="-457200">
              <a:buAutoNum type="arabicPlain"/>
            </a:pPr>
            <a:r>
              <a:rPr lang="en-GB" sz="2400" dirty="0"/>
              <a:t>Hypothesis stated with a strategy giving detail about how the work may develop and </a:t>
            </a:r>
            <a:r>
              <a:rPr lang="en-GB" sz="2400" dirty="0" smtClean="0"/>
              <a:t>the methods </a:t>
            </a:r>
            <a:r>
              <a:rPr lang="en-GB" sz="2400" dirty="0"/>
              <a:t>to be used.</a:t>
            </a:r>
          </a:p>
          <a:p>
            <a:r>
              <a:rPr lang="en-GB" sz="2400" dirty="0"/>
              <a:t>       Frequent use of accurate language</a:t>
            </a:r>
          </a:p>
          <a:p>
            <a:r>
              <a:rPr lang="en-GB" sz="2400" dirty="0"/>
              <a:t>       Must be related to the given theme and pursued.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3297082" y="3852999"/>
            <a:ext cx="3206749" cy="10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97082" y="3441879"/>
            <a:ext cx="222217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297082" y="5271323"/>
            <a:ext cx="4288574" cy="90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991388" y="4915410"/>
            <a:ext cx="5152612" cy="43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2306" y="2787301"/>
            <a:ext cx="6748066" cy="184665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/>
              <a:t>2 marks cannot be gained for only stating a</a:t>
            </a:r>
          </a:p>
          <a:p>
            <a:r>
              <a:rPr lang="en-GB" sz="2400" b="1" dirty="0"/>
              <a:t>hypothesis and giving a list of methods to </a:t>
            </a:r>
            <a:r>
              <a:rPr lang="en-GB" sz="2400" b="1" dirty="0" smtClean="0"/>
              <a:t>be used</a:t>
            </a:r>
            <a:r>
              <a:rPr lang="en-GB" sz="2400" b="1" dirty="0"/>
              <a:t>. An example of a strategy could </a:t>
            </a:r>
            <a:r>
              <a:rPr lang="en-GB" sz="2400" b="1" dirty="0" smtClean="0"/>
              <a:t>be indicated </a:t>
            </a:r>
            <a:r>
              <a:rPr lang="en-GB" sz="2400" b="1" dirty="0"/>
              <a:t>by a clear attempt to control </a:t>
            </a:r>
            <a:r>
              <a:rPr lang="en-GB" sz="2400" b="1" dirty="0" smtClean="0"/>
              <a:t>other variables</a:t>
            </a:r>
            <a:r>
              <a:rPr lang="en-GB" sz="2400" b="1" dirty="0"/>
              <a:t>. </a:t>
            </a:r>
          </a:p>
          <a:p>
            <a:endParaRPr lang="en-GB" dirty="0"/>
          </a:p>
        </p:txBody>
      </p:sp>
      <p:sp>
        <p:nvSpPr>
          <p:cNvPr id="20" name="TextBox 15"/>
          <p:cNvSpPr txBox="1">
            <a:spLocks noChangeArrowheads="1"/>
          </p:cNvSpPr>
          <p:nvPr/>
        </p:nvSpPr>
        <p:spPr bwMode="auto">
          <a:xfrm>
            <a:off x="2330083" y="5952741"/>
            <a:ext cx="9795609" cy="877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700" dirty="0"/>
              <a:t>Key Words: </a:t>
            </a:r>
            <a:r>
              <a:rPr lang="en-GB" altLang="en-US" sz="1700" dirty="0" smtClean="0"/>
              <a:t>  Hypothesis</a:t>
            </a:r>
            <a:r>
              <a:rPr lang="en-GB" altLang="en-US" sz="1700" dirty="0"/>
              <a:t>, Strategy</a:t>
            </a:r>
            <a:r>
              <a:rPr lang="en-GB" altLang="en-US" sz="1700" dirty="0" smtClean="0"/>
              <a:t>, Primary, Secondary, Data, Population, Sampling, Quantitative, Qualitative, Discrete, Continuous, Bivariate, Categorical, Sampling, Random, Census, Convenience, Quota, Cluster, Systematic, Multi-Stage, Pilot Survey </a:t>
            </a:r>
            <a:endParaRPr lang="en-GB" altLang="en-US" sz="1700" dirty="0"/>
          </a:p>
        </p:txBody>
      </p:sp>
    </p:spTree>
    <p:extLst>
      <p:ext uri="{BB962C8B-B14F-4D97-AF65-F5344CB8AC3E}">
        <p14:creationId xmlns:p14="http://schemas.microsoft.com/office/powerpoint/2010/main" val="164403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5" name="Shape 8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0" y="20718"/>
            <a:ext cx="152082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hape 89"/>
          <p:cNvSpPr txBox="1"/>
          <p:nvPr/>
        </p:nvSpPr>
        <p:spPr>
          <a:xfrm>
            <a:off x="113506" y="1931831"/>
            <a:ext cx="2060575" cy="4636463"/>
          </a:xfrm>
          <a:prstGeom prst="rect">
            <a:avLst/>
          </a:prstGeom>
          <a:solidFill>
            <a:srgbClr val="009900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b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Write your Hypothesis and strategy for your practice coursework </a:t>
            </a: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using;</a:t>
            </a:r>
          </a:p>
          <a:p>
            <a:pPr>
              <a:buSzPct val="25000"/>
              <a:defRPr/>
            </a:pP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 </a:t>
            </a:r>
            <a:endParaRPr lang="en-GB" b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-accurate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language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-why you think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you will test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will you control variables </a:t>
            </a:r>
          </a:p>
        </p:txBody>
      </p:sp>
      <p:sp>
        <p:nvSpPr>
          <p:cNvPr id="13" name="Shape 90"/>
          <p:cNvSpPr txBox="1"/>
          <p:nvPr/>
        </p:nvSpPr>
        <p:spPr>
          <a:xfrm>
            <a:off x="383380" y="1561943"/>
            <a:ext cx="1665287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eaLnBrk="1" hangingPunct="1">
              <a:buSzPct val="25000"/>
              <a:defRPr/>
            </a:pPr>
            <a:r>
              <a:rPr lang="en-GB" sz="16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Success Criteria</a:t>
            </a:r>
          </a:p>
        </p:txBody>
      </p:sp>
      <p:sp>
        <p:nvSpPr>
          <p:cNvPr id="14" name="Shape 91"/>
          <p:cNvSpPr txBox="1"/>
          <p:nvPr/>
        </p:nvSpPr>
        <p:spPr>
          <a:xfrm>
            <a:off x="2274094" y="272270"/>
            <a:ext cx="6940749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sz="30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Learning Objective: Hypothesis &amp; Strategy</a:t>
            </a:r>
          </a:p>
        </p:txBody>
      </p:sp>
      <p:sp>
        <p:nvSpPr>
          <p:cNvPr id="15" name="Shape 92"/>
          <p:cNvSpPr txBox="1">
            <a:spLocks/>
          </p:cNvSpPr>
          <p:nvPr/>
        </p:nvSpPr>
        <p:spPr>
          <a:xfrm>
            <a:off x="9680773" y="272269"/>
            <a:ext cx="2254250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eaLnBrk="1" fontAlgn="auto" hangingPunct="1">
              <a:buSzPct val="25000"/>
              <a:defRPr/>
            </a:pPr>
            <a:fld id="{5A879C5D-2353-42C2-B2B7-A7307526797B}" type="datetime1">
              <a:rPr lang="en-GB" sz="3200" b="1" kern="0">
                <a:solidFill>
                  <a:srgbClr val="000000"/>
                </a:solidFill>
              </a:rPr>
              <a:pPr eaLnBrk="1" fontAlgn="auto" hangingPunct="1">
                <a:buSzPct val="25000"/>
                <a:defRPr/>
              </a:pPr>
              <a:t>01/02/2016</a:t>
            </a:fld>
            <a:endParaRPr lang="en-GB" sz="3200" b="1" kern="0" dirty="0">
              <a:solidFill>
                <a:srgbClr val="000000"/>
              </a:solidFill>
            </a:endParaRPr>
          </a:p>
        </p:txBody>
      </p:sp>
      <p:sp>
        <p:nvSpPr>
          <p:cNvPr id="24592" name="TextBox 15"/>
          <p:cNvSpPr txBox="1">
            <a:spLocks noChangeArrowheads="1"/>
          </p:cNvSpPr>
          <p:nvPr/>
        </p:nvSpPr>
        <p:spPr bwMode="auto">
          <a:xfrm>
            <a:off x="2330083" y="5952741"/>
            <a:ext cx="9795609" cy="877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700" dirty="0"/>
              <a:t>Key Words: </a:t>
            </a:r>
            <a:r>
              <a:rPr lang="en-GB" altLang="en-US" sz="1700" dirty="0" smtClean="0"/>
              <a:t>  Hypothesis</a:t>
            </a:r>
            <a:r>
              <a:rPr lang="en-GB" altLang="en-US" sz="1700" dirty="0"/>
              <a:t>, Strategy</a:t>
            </a:r>
            <a:r>
              <a:rPr lang="en-GB" altLang="en-US" sz="1700" dirty="0" smtClean="0"/>
              <a:t>, Primary, Secondary, Data, Population, Sampling, Quantitative, Qualitative, Discrete, Continuous, Bivariate, Categorical, Sampling, Random, Census, Convenience, Quota, Cluster, Systematic, Multi-Stage, Pilot Survey </a:t>
            </a:r>
            <a:endParaRPr lang="en-GB" altLang="en-US" sz="1700" dirty="0"/>
          </a:p>
        </p:txBody>
      </p:sp>
      <p:sp>
        <p:nvSpPr>
          <p:cNvPr id="3" name="TextBox 2"/>
          <p:cNvSpPr txBox="1"/>
          <p:nvPr/>
        </p:nvSpPr>
        <p:spPr>
          <a:xfrm>
            <a:off x="2575775" y="1100278"/>
            <a:ext cx="891782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u="sng" dirty="0" smtClean="0"/>
              <a:t>More Data Handling Language</a:t>
            </a:r>
          </a:p>
          <a:p>
            <a:endParaRPr lang="en-GB" sz="2400" u="sng" dirty="0"/>
          </a:p>
          <a:p>
            <a:r>
              <a:rPr lang="en-GB" sz="2400" dirty="0" smtClean="0"/>
              <a:t>Population 	-	</a:t>
            </a:r>
            <a:r>
              <a:rPr lang="en-GB" sz="2400" dirty="0" smtClean="0"/>
              <a:t>everyone that could possibly be considered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	</a:t>
            </a:r>
            <a:r>
              <a:rPr lang="en-GB" sz="2400" dirty="0" smtClean="0"/>
              <a:t>in the hypothesis</a:t>
            </a:r>
            <a:r>
              <a:rPr lang="en-GB" sz="2400" dirty="0" smtClean="0"/>
              <a:t>	</a:t>
            </a:r>
          </a:p>
          <a:p>
            <a:endParaRPr lang="en-GB" sz="2400" dirty="0"/>
          </a:p>
          <a:p>
            <a:r>
              <a:rPr lang="en-GB" sz="2400" dirty="0" smtClean="0"/>
              <a:t>Sample 	-	 </a:t>
            </a:r>
            <a:r>
              <a:rPr lang="en-GB" sz="2400" dirty="0" smtClean="0"/>
              <a:t>part of a population from which information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	is taken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Sample size	-	</a:t>
            </a:r>
            <a:r>
              <a:rPr lang="en-GB" sz="2400" dirty="0" smtClean="0"/>
              <a:t>The amount of items or people selected for the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	</a:t>
            </a:r>
            <a:r>
              <a:rPr lang="en-GB" sz="2400" dirty="0" smtClean="0"/>
              <a:t>sample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896869" y="4885930"/>
            <a:ext cx="7911029" cy="830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Stick the list of sampling methods in your book and we will look at the strengths and weaknesses of each.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9382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5" name="Shape 8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0" y="20718"/>
            <a:ext cx="152082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hape 89"/>
          <p:cNvSpPr txBox="1"/>
          <p:nvPr/>
        </p:nvSpPr>
        <p:spPr>
          <a:xfrm>
            <a:off x="113506" y="1931831"/>
            <a:ext cx="2060575" cy="4636463"/>
          </a:xfrm>
          <a:prstGeom prst="rect">
            <a:avLst/>
          </a:prstGeom>
          <a:solidFill>
            <a:srgbClr val="009900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b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Write your Hypothesis and strategy for your practice coursework </a:t>
            </a: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using;</a:t>
            </a:r>
          </a:p>
          <a:p>
            <a:pPr>
              <a:buSzPct val="25000"/>
              <a:defRPr/>
            </a:pP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 </a:t>
            </a:r>
            <a:endParaRPr lang="en-GB" b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-accurate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language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-why you think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you will test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will you control variables </a:t>
            </a:r>
          </a:p>
        </p:txBody>
      </p:sp>
      <p:sp>
        <p:nvSpPr>
          <p:cNvPr id="13" name="Shape 90"/>
          <p:cNvSpPr txBox="1"/>
          <p:nvPr/>
        </p:nvSpPr>
        <p:spPr>
          <a:xfrm>
            <a:off x="383380" y="1561943"/>
            <a:ext cx="1665287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eaLnBrk="1" hangingPunct="1">
              <a:buSzPct val="25000"/>
              <a:defRPr/>
            </a:pPr>
            <a:r>
              <a:rPr lang="en-GB" sz="16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Success Criteria</a:t>
            </a:r>
          </a:p>
        </p:txBody>
      </p:sp>
      <p:sp>
        <p:nvSpPr>
          <p:cNvPr id="14" name="Shape 91"/>
          <p:cNvSpPr txBox="1"/>
          <p:nvPr/>
        </p:nvSpPr>
        <p:spPr>
          <a:xfrm>
            <a:off x="2274094" y="272270"/>
            <a:ext cx="6940749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sz="30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Learning Objective: Hypothesis &amp; Strategy</a:t>
            </a:r>
          </a:p>
        </p:txBody>
      </p:sp>
      <p:sp>
        <p:nvSpPr>
          <p:cNvPr id="15" name="Shape 92"/>
          <p:cNvSpPr txBox="1">
            <a:spLocks/>
          </p:cNvSpPr>
          <p:nvPr/>
        </p:nvSpPr>
        <p:spPr>
          <a:xfrm>
            <a:off x="9680773" y="272269"/>
            <a:ext cx="2254250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eaLnBrk="1" fontAlgn="auto" hangingPunct="1">
              <a:buSzPct val="25000"/>
              <a:defRPr/>
            </a:pPr>
            <a:fld id="{5A879C5D-2353-42C2-B2B7-A7307526797B}" type="datetime1">
              <a:rPr lang="en-GB" sz="3200" b="1" kern="0">
                <a:solidFill>
                  <a:srgbClr val="000000"/>
                </a:solidFill>
              </a:rPr>
              <a:pPr eaLnBrk="1" fontAlgn="auto" hangingPunct="1">
                <a:buSzPct val="25000"/>
                <a:defRPr/>
              </a:pPr>
              <a:t>01/02/2016</a:t>
            </a:fld>
            <a:endParaRPr lang="en-GB" sz="3200" b="1" kern="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49956" y="1931831"/>
            <a:ext cx="595586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The population of our school is 1809 students.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 smtClean="0"/>
              <a:t>Give me an example of a sample.</a:t>
            </a:r>
          </a:p>
          <a:p>
            <a:pPr algn="ctr"/>
            <a:endParaRPr lang="en-GB" sz="2400" dirty="0"/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2330083" y="5952741"/>
            <a:ext cx="9795609" cy="877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700" dirty="0"/>
              <a:t>Key Words: </a:t>
            </a:r>
            <a:r>
              <a:rPr lang="en-GB" altLang="en-US" sz="1700" dirty="0" smtClean="0"/>
              <a:t>  Hypothesis</a:t>
            </a:r>
            <a:r>
              <a:rPr lang="en-GB" altLang="en-US" sz="1700" dirty="0"/>
              <a:t>, Strategy</a:t>
            </a:r>
            <a:r>
              <a:rPr lang="en-GB" altLang="en-US" sz="1700" dirty="0" smtClean="0"/>
              <a:t>, Primary, Secondary, Data, Population, Sampling, Quantitative, Qualitative, Discrete, Continuous, Bivariate, Categorical, Sampling, Random, Census, Convenience, Quota, Cluster, Systematic, Multi-Stage, Pilot Survey </a:t>
            </a:r>
            <a:endParaRPr lang="en-GB" altLang="en-US" sz="1700" dirty="0"/>
          </a:p>
        </p:txBody>
      </p:sp>
    </p:spTree>
    <p:extLst>
      <p:ext uri="{BB962C8B-B14F-4D97-AF65-F5344CB8AC3E}">
        <p14:creationId xmlns:p14="http://schemas.microsoft.com/office/powerpoint/2010/main" val="33703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5" name="Shape 8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0" y="20718"/>
            <a:ext cx="152082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hape 89"/>
          <p:cNvSpPr txBox="1"/>
          <p:nvPr/>
        </p:nvSpPr>
        <p:spPr>
          <a:xfrm>
            <a:off x="113506" y="1931831"/>
            <a:ext cx="2060575" cy="4636463"/>
          </a:xfrm>
          <a:prstGeom prst="rect">
            <a:avLst/>
          </a:prstGeom>
          <a:solidFill>
            <a:srgbClr val="009900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b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Write your Hypothesis and strategy for your practice coursework </a:t>
            </a: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using;</a:t>
            </a:r>
          </a:p>
          <a:p>
            <a:pPr>
              <a:buSzPct val="25000"/>
              <a:defRPr/>
            </a:pP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 </a:t>
            </a:r>
            <a:endParaRPr lang="en-GB" b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-accurate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language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-why you think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you will test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will you control variables </a:t>
            </a:r>
          </a:p>
        </p:txBody>
      </p:sp>
      <p:sp>
        <p:nvSpPr>
          <p:cNvPr id="13" name="Shape 90"/>
          <p:cNvSpPr txBox="1"/>
          <p:nvPr/>
        </p:nvSpPr>
        <p:spPr>
          <a:xfrm>
            <a:off x="383380" y="1561943"/>
            <a:ext cx="1665287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eaLnBrk="1" hangingPunct="1">
              <a:buSzPct val="25000"/>
              <a:defRPr/>
            </a:pPr>
            <a:r>
              <a:rPr lang="en-GB" sz="16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Success Criteria</a:t>
            </a:r>
          </a:p>
        </p:txBody>
      </p:sp>
      <p:sp>
        <p:nvSpPr>
          <p:cNvPr id="14" name="Shape 91"/>
          <p:cNvSpPr txBox="1"/>
          <p:nvPr/>
        </p:nvSpPr>
        <p:spPr>
          <a:xfrm>
            <a:off x="2274094" y="272270"/>
            <a:ext cx="6940749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sz="30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Learning Objective: Hypothesis &amp; Strategy</a:t>
            </a:r>
          </a:p>
        </p:txBody>
      </p:sp>
      <p:sp>
        <p:nvSpPr>
          <p:cNvPr id="15" name="Shape 92"/>
          <p:cNvSpPr txBox="1">
            <a:spLocks/>
          </p:cNvSpPr>
          <p:nvPr/>
        </p:nvSpPr>
        <p:spPr>
          <a:xfrm>
            <a:off x="9680773" y="272269"/>
            <a:ext cx="2254250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eaLnBrk="1" fontAlgn="auto" hangingPunct="1">
              <a:buSzPct val="25000"/>
              <a:defRPr/>
            </a:pPr>
            <a:fld id="{5A879C5D-2353-42C2-B2B7-A7307526797B}" type="datetime1">
              <a:rPr lang="en-GB" sz="3200" b="1" kern="0">
                <a:solidFill>
                  <a:srgbClr val="000000"/>
                </a:solidFill>
              </a:rPr>
              <a:pPr eaLnBrk="1" fontAlgn="auto" hangingPunct="1">
                <a:buSzPct val="25000"/>
                <a:defRPr/>
              </a:pPr>
              <a:t>01/02/2016</a:t>
            </a:fld>
            <a:endParaRPr lang="en-GB" sz="3200" b="1" kern="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4468" y="1242718"/>
            <a:ext cx="9028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 I want to know who does the most homework.  </a:t>
            </a:r>
          </a:p>
          <a:p>
            <a:endParaRPr lang="en-GB" sz="2400" dirty="0"/>
          </a:p>
          <a:p>
            <a:r>
              <a:rPr lang="en-GB" sz="2400" dirty="0" smtClean="0"/>
              <a:t>How can I test this?</a:t>
            </a:r>
          </a:p>
          <a:p>
            <a:endParaRPr lang="en-GB" sz="2400" u="sng" dirty="0" smtClean="0"/>
          </a:p>
          <a:p>
            <a:endParaRPr lang="en-GB" sz="2400" u="sng" dirty="0"/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2330083" y="5952741"/>
            <a:ext cx="9795609" cy="877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700" dirty="0"/>
              <a:t>Key Words: </a:t>
            </a:r>
            <a:r>
              <a:rPr lang="en-GB" altLang="en-US" sz="1700" dirty="0" smtClean="0"/>
              <a:t>  Hypothesis</a:t>
            </a:r>
            <a:r>
              <a:rPr lang="en-GB" altLang="en-US" sz="1700" dirty="0"/>
              <a:t>, Strategy</a:t>
            </a:r>
            <a:r>
              <a:rPr lang="en-GB" altLang="en-US" sz="1700" dirty="0" smtClean="0"/>
              <a:t>, Primary, Secondary, Data, Population, Sampling, Quantitative, Qualitative, Discrete, Continuous, Bivariate, Categorical, Sampling, Random, Census, Convenience, Quota, Cluster, Systematic, Multi-Stage, Pilot Survey </a:t>
            </a:r>
            <a:endParaRPr lang="en-GB" altLang="en-US" sz="17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258"/>
              </p:ext>
            </p:extLst>
          </p:nvPr>
        </p:nvGraphicFramePr>
        <p:xfrm>
          <a:off x="2330083" y="1932265"/>
          <a:ext cx="320932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986"/>
                <a:gridCol w="20673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Year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Number of students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7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305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8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304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9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300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10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302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11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296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6</a:t>
                      </a:r>
                      <a:r>
                        <a:rPr lang="en-GB" sz="2000" b="1" baseline="30000" dirty="0" smtClean="0"/>
                        <a:t>th</a:t>
                      </a:r>
                      <a:r>
                        <a:rPr lang="en-GB" sz="2000" b="1" dirty="0" smtClean="0"/>
                        <a:t> Form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302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Total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1809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69882" y="2632875"/>
            <a:ext cx="5744421" cy="304698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Read each sampling method and write down the strengths and weaknesses you can think of for each.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2400" dirty="0" smtClean="0"/>
              <a:t>We will discuss these as a class in 10 minutes.</a:t>
            </a:r>
          </a:p>
          <a:p>
            <a:pPr algn="ctr"/>
            <a:r>
              <a:rPr lang="en-GB" sz="2400" dirty="0" smtClean="0"/>
              <a:t>We will look at some of these methods in more detail in another lesson.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729948" y="1035635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u="sng" dirty="0" smtClean="0"/>
              <a:t>Sampling</a:t>
            </a:r>
            <a:endParaRPr lang="en-GB" sz="2400" u="sng" dirty="0"/>
          </a:p>
        </p:txBody>
      </p:sp>
    </p:spTree>
    <p:extLst>
      <p:ext uri="{BB962C8B-B14F-4D97-AF65-F5344CB8AC3E}">
        <p14:creationId xmlns:p14="http://schemas.microsoft.com/office/powerpoint/2010/main" val="263506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5" name="Shape 8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0" y="20718"/>
            <a:ext cx="152082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hape 89"/>
          <p:cNvSpPr txBox="1"/>
          <p:nvPr/>
        </p:nvSpPr>
        <p:spPr>
          <a:xfrm>
            <a:off x="113506" y="1931831"/>
            <a:ext cx="2060575" cy="4636463"/>
          </a:xfrm>
          <a:prstGeom prst="rect">
            <a:avLst/>
          </a:prstGeom>
          <a:solidFill>
            <a:srgbClr val="009900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b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Write your Hypothesis and strategy for your practice coursework </a:t>
            </a: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using;</a:t>
            </a:r>
          </a:p>
          <a:p>
            <a:pPr>
              <a:buSzPct val="25000"/>
              <a:defRPr/>
            </a:pP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 </a:t>
            </a:r>
            <a:endParaRPr lang="en-GB" b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-accurate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language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-why you think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you will test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will you control variables </a:t>
            </a:r>
          </a:p>
        </p:txBody>
      </p:sp>
      <p:sp>
        <p:nvSpPr>
          <p:cNvPr id="13" name="Shape 90"/>
          <p:cNvSpPr txBox="1"/>
          <p:nvPr/>
        </p:nvSpPr>
        <p:spPr>
          <a:xfrm>
            <a:off x="383380" y="1561943"/>
            <a:ext cx="1665287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eaLnBrk="1" hangingPunct="1">
              <a:buSzPct val="25000"/>
              <a:defRPr/>
            </a:pPr>
            <a:r>
              <a:rPr lang="en-GB" sz="16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Success Criteria</a:t>
            </a:r>
          </a:p>
        </p:txBody>
      </p:sp>
      <p:sp>
        <p:nvSpPr>
          <p:cNvPr id="14" name="Shape 91"/>
          <p:cNvSpPr txBox="1"/>
          <p:nvPr/>
        </p:nvSpPr>
        <p:spPr>
          <a:xfrm>
            <a:off x="2274094" y="272270"/>
            <a:ext cx="6940749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sz="30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Learning Objective: Hypothesis &amp; Strategy</a:t>
            </a:r>
          </a:p>
        </p:txBody>
      </p:sp>
      <p:sp>
        <p:nvSpPr>
          <p:cNvPr id="15" name="Shape 92"/>
          <p:cNvSpPr txBox="1">
            <a:spLocks/>
          </p:cNvSpPr>
          <p:nvPr/>
        </p:nvSpPr>
        <p:spPr>
          <a:xfrm>
            <a:off x="9680773" y="272269"/>
            <a:ext cx="2254250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eaLnBrk="1" fontAlgn="auto" hangingPunct="1">
              <a:buSzPct val="25000"/>
              <a:defRPr/>
            </a:pPr>
            <a:fld id="{5A879C5D-2353-42C2-B2B7-A7307526797B}" type="datetime1">
              <a:rPr lang="en-GB" sz="3200" b="1" kern="0">
                <a:solidFill>
                  <a:srgbClr val="000000"/>
                </a:solidFill>
              </a:rPr>
              <a:pPr eaLnBrk="1" fontAlgn="auto" hangingPunct="1">
                <a:buSzPct val="25000"/>
                <a:defRPr/>
              </a:pPr>
              <a:t>01/02/2016</a:t>
            </a:fld>
            <a:endParaRPr lang="en-GB" sz="3200" b="1" kern="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86289" y="1332371"/>
            <a:ext cx="61487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need to plan our sample to avoid bias and control variables</a:t>
            </a:r>
          </a:p>
          <a:p>
            <a:endParaRPr lang="en-GB" sz="2400" dirty="0"/>
          </a:p>
          <a:p>
            <a:r>
              <a:rPr lang="en-GB" sz="2400" dirty="0" smtClean="0"/>
              <a:t>A Newspaper would like to know Bingley Grammar School’s opinion on social media and homework: </a:t>
            </a:r>
          </a:p>
          <a:p>
            <a:r>
              <a:rPr lang="en-GB" sz="2400" dirty="0" smtClean="0"/>
              <a:t>Imagine if we only take the teachers opinion on Facebook.  </a:t>
            </a:r>
          </a:p>
          <a:p>
            <a:r>
              <a:rPr lang="en-GB" sz="2400" dirty="0" smtClean="0"/>
              <a:t>What if we only ask Year 9 boys whether homework should be given out?	</a:t>
            </a:r>
          </a:p>
          <a:p>
            <a:endParaRPr lang="en-GB" sz="2400" u="sng" dirty="0"/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2330083" y="5952741"/>
            <a:ext cx="9795609" cy="877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700" dirty="0"/>
              <a:t>Key Words: </a:t>
            </a:r>
            <a:r>
              <a:rPr lang="en-GB" altLang="en-US" sz="1700" dirty="0" smtClean="0"/>
              <a:t>  Hypothesis</a:t>
            </a:r>
            <a:r>
              <a:rPr lang="en-GB" altLang="en-US" sz="1700" dirty="0"/>
              <a:t>, Strategy</a:t>
            </a:r>
            <a:r>
              <a:rPr lang="en-GB" altLang="en-US" sz="1700" dirty="0" smtClean="0"/>
              <a:t>, Primary, Secondary, Data, Population, Sampling, Quantitative, Qualitative, Discrete, Continuous, Bivariate, Categorical, Sampling, Random, Census, Convenience, Quota, Cluster, Systematic, Multi-Stage, Pilot Survey </a:t>
            </a:r>
            <a:endParaRPr lang="en-GB" altLang="en-US" sz="17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5258"/>
              </p:ext>
            </p:extLst>
          </p:nvPr>
        </p:nvGraphicFramePr>
        <p:xfrm>
          <a:off x="2330083" y="1932265"/>
          <a:ext cx="3209326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986"/>
                <a:gridCol w="20673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Year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Number of students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7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305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8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304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9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300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10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302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11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296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6</a:t>
                      </a:r>
                      <a:r>
                        <a:rPr lang="en-GB" sz="2000" b="1" baseline="30000" dirty="0" smtClean="0"/>
                        <a:t>th</a:t>
                      </a:r>
                      <a:r>
                        <a:rPr lang="en-GB" sz="2000" b="1" dirty="0" smtClean="0"/>
                        <a:t> Form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302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Total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1809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29948" y="1035635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u="sng" dirty="0" smtClean="0"/>
              <a:t>Sampling</a:t>
            </a:r>
            <a:endParaRPr lang="en-GB" sz="2400" u="sng" dirty="0"/>
          </a:p>
        </p:txBody>
      </p:sp>
    </p:spTree>
    <p:extLst>
      <p:ext uri="{BB962C8B-B14F-4D97-AF65-F5344CB8AC3E}">
        <p14:creationId xmlns:p14="http://schemas.microsoft.com/office/powerpoint/2010/main" val="34965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5" name="Shape 8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0" y="20718"/>
            <a:ext cx="152082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hape 89"/>
          <p:cNvSpPr txBox="1"/>
          <p:nvPr/>
        </p:nvSpPr>
        <p:spPr>
          <a:xfrm>
            <a:off x="113506" y="1931831"/>
            <a:ext cx="2060575" cy="4636463"/>
          </a:xfrm>
          <a:prstGeom prst="rect">
            <a:avLst/>
          </a:prstGeom>
          <a:solidFill>
            <a:srgbClr val="009900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b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Write your Hypothesis and strategy for your practice coursework </a:t>
            </a: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using;</a:t>
            </a:r>
          </a:p>
          <a:p>
            <a:pPr>
              <a:buSzPct val="25000"/>
              <a:defRPr/>
            </a:pP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 </a:t>
            </a:r>
            <a:endParaRPr lang="en-GB" b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-accurate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language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-why you think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you will test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will you control variables </a:t>
            </a:r>
          </a:p>
        </p:txBody>
      </p:sp>
      <p:sp>
        <p:nvSpPr>
          <p:cNvPr id="13" name="Shape 90"/>
          <p:cNvSpPr txBox="1"/>
          <p:nvPr/>
        </p:nvSpPr>
        <p:spPr>
          <a:xfrm>
            <a:off x="383380" y="1561943"/>
            <a:ext cx="1665287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eaLnBrk="1" hangingPunct="1">
              <a:buSzPct val="25000"/>
              <a:defRPr/>
            </a:pPr>
            <a:r>
              <a:rPr lang="en-GB" sz="16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Success Criteria</a:t>
            </a:r>
          </a:p>
        </p:txBody>
      </p:sp>
      <p:sp>
        <p:nvSpPr>
          <p:cNvPr id="14" name="Shape 91"/>
          <p:cNvSpPr txBox="1"/>
          <p:nvPr/>
        </p:nvSpPr>
        <p:spPr>
          <a:xfrm>
            <a:off x="2274094" y="272270"/>
            <a:ext cx="6940749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sz="30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Learning Objective: Hypothesis &amp; Strategy</a:t>
            </a:r>
          </a:p>
        </p:txBody>
      </p:sp>
      <p:sp>
        <p:nvSpPr>
          <p:cNvPr id="15" name="Shape 92"/>
          <p:cNvSpPr txBox="1">
            <a:spLocks/>
          </p:cNvSpPr>
          <p:nvPr/>
        </p:nvSpPr>
        <p:spPr>
          <a:xfrm>
            <a:off x="9680773" y="272269"/>
            <a:ext cx="2254250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eaLnBrk="1" fontAlgn="auto" hangingPunct="1">
              <a:buSzPct val="25000"/>
              <a:defRPr/>
            </a:pPr>
            <a:fld id="{5A879C5D-2353-42C2-B2B7-A7307526797B}" type="datetime1">
              <a:rPr lang="en-GB" sz="3200" b="1" kern="0">
                <a:solidFill>
                  <a:srgbClr val="000000"/>
                </a:solidFill>
              </a:rPr>
              <a:pPr eaLnBrk="1" fontAlgn="auto" hangingPunct="1">
                <a:buSzPct val="25000"/>
                <a:defRPr/>
              </a:pPr>
              <a:t>01/02/2016</a:t>
            </a:fld>
            <a:endParaRPr lang="en-GB" sz="3200" b="1" kern="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4434" y="2912469"/>
            <a:ext cx="5605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Write your hypothesis and strategy for your practice coursework</a:t>
            </a:r>
            <a:endParaRPr lang="en-GB" sz="2800" u="sng" dirty="0"/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2330083" y="5952741"/>
            <a:ext cx="9795609" cy="877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700" dirty="0"/>
              <a:t>Key Words: </a:t>
            </a:r>
            <a:r>
              <a:rPr lang="en-GB" altLang="en-US" sz="1700" dirty="0" smtClean="0"/>
              <a:t>  Hypothesis</a:t>
            </a:r>
            <a:r>
              <a:rPr lang="en-GB" altLang="en-US" sz="1700" dirty="0"/>
              <a:t>, Strategy</a:t>
            </a:r>
            <a:r>
              <a:rPr lang="en-GB" altLang="en-US" sz="1700" dirty="0" smtClean="0"/>
              <a:t>, Primary, Secondary, Data, Population, Sampling, Quantitative, Qualitative, Discrete, Continuous, Bivariate, Categorical, Sampling, Random, Census, Convenience, Quota, Cluster, Systematic, Multi-Stage, Pilot Survey </a:t>
            </a:r>
            <a:endParaRPr lang="en-GB" altLang="en-US" sz="17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274094" y="3206839"/>
            <a:ext cx="2001692" cy="51515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274094" y="3389522"/>
            <a:ext cx="2156238" cy="9922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274094" y="3536708"/>
            <a:ext cx="2491089" cy="16047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202875" y="3794285"/>
            <a:ext cx="2922917" cy="211483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0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5" name="Shape 86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80" y="20718"/>
            <a:ext cx="1520825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hape 89"/>
          <p:cNvSpPr txBox="1"/>
          <p:nvPr/>
        </p:nvSpPr>
        <p:spPr>
          <a:xfrm>
            <a:off x="113506" y="1931831"/>
            <a:ext cx="2060575" cy="4636463"/>
          </a:xfrm>
          <a:prstGeom prst="rect">
            <a:avLst/>
          </a:prstGeom>
          <a:solidFill>
            <a:srgbClr val="009900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b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Write your Hypothesis and strategy for your practice coursework </a:t>
            </a: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using;</a:t>
            </a:r>
          </a:p>
          <a:p>
            <a:pPr>
              <a:buSzPct val="25000"/>
              <a:defRPr/>
            </a:pPr>
            <a:r>
              <a:rPr lang="en-GB" b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 </a:t>
            </a:r>
            <a:endParaRPr lang="en-GB" b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-accurate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language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-why you think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you will test your </a:t>
            </a:r>
            <a:r>
              <a:rPr lang="en-GB" b="1" i="1" kern="0" dirty="0" smtClean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hypothesis</a:t>
            </a:r>
          </a:p>
          <a:p>
            <a:pPr>
              <a:buSzPct val="25000"/>
              <a:defRPr/>
            </a:pPr>
            <a:endParaRPr lang="en-GB" b="1" i="1" kern="0" dirty="0">
              <a:solidFill>
                <a:schemeClr val="bg1"/>
              </a:solidFill>
              <a:ea typeface="Calibri"/>
              <a:cs typeface="Calibri"/>
              <a:sym typeface="Calibri"/>
              <a:rtl val="0"/>
            </a:endParaRPr>
          </a:p>
          <a:p>
            <a:pPr>
              <a:buSzPct val="25000"/>
              <a:defRPr/>
            </a:pPr>
            <a:r>
              <a:rPr lang="en-GB" b="1" i="1" kern="0" dirty="0">
                <a:solidFill>
                  <a:schemeClr val="bg1"/>
                </a:solidFill>
                <a:ea typeface="Calibri"/>
                <a:cs typeface="Calibri"/>
                <a:sym typeface="Calibri"/>
                <a:rtl val="0"/>
              </a:rPr>
              <a:t>-how will you control variables </a:t>
            </a:r>
          </a:p>
        </p:txBody>
      </p:sp>
      <p:sp>
        <p:nvSpPr>
          <p:cNvPr id="13" name="Shape 90"/>
          <p:cNvSpPr txBox="1"/>
          <p:nvPr/>
        </p:nvSpPr>
        <p:spPr>
          <a:xfrm>
            <a:off x="383380" y="1561943"/>
            <a:ext cx="1665287" cy="3698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/>
          <a:p>
            <a:pPr eaLnBrk="1" hangingPunct="1">
              <a:buSzPct val="25000"/>
              <a:defRPr/>
            </a:pPr>
            <a:r>
              <a:rPr lang="en-GB" sz="16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Success Criteria</a:t>
            </a:r>
          </a:p>
        </p:txBody>
      </p:sp>
      <p:sp>
        <p:nvSpPr>
          <p:cNvPr id="14" name="Shape 91"/>
          <p:cNvSpPr txBox="1"/>
          <p:nvPr/>
        </p:nvSpPr>
        <p:spPr>
          <a:xfrm>
            <a:off x="2274094" y="272270"/>
            <a:ext cx="6940749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/>
          <a:lstStyle/>
          <a:p>
            <a:pPr>
              <a:buSzPct val="25000"/>
              <a:defRPr/>
            </a:pPr>
            <a:r>
              <a:rPr lang="en-GB" sz="3000" b="1" kern="0" dirty="0">
                <a:solidFill>
                  <a:srgbClr val="000000"/>
                </a:solidFill>
                <a:ea typeface="Calibri"/>
                <a:cs typeface="Calibri"/>
                <a:sym typeface="Calibri"/>
                <a:rtl val="0"/>
              </a:rPr>
              <a:t>Learning Objective: Hypothesis &amp; Strategy</a:t>
            </a:r>
          </a:p>
        </p:txBody>
      </p:sp>
      <p:sp>
        <p:nvSpPr>
          <p:cNvPr id="15" name="Shape 92"/>
          <p:cNvSpPr txBox="1">
            <a:spLocks/>
          </p:cNvSpPr>
          <p:nvPr/>
        </p:nvSpPr>
        <p:spPr>
          <a:xfrm>
            <a:off x="9680773" y="272269"/>
            <a:ext cx="2254250" cy="554037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defRPr>
            </a:lvl9pPr>
          </a:lstStyle>
          <a:p>
            <a:pPr eaLnBrk="1" fontAlgn="auto" hangingPunct="1">
              <a:buSzPct val="25000"/>
              <a:defRPr/>
            </a:pPr>
            <a:fld id="{5A879C5D-2353-42C2-B2B7-A7307526797B}" type="datetime1">
              <a:rPr lang="en-GB" sz="3200" b="1" kern="0">
                <a:solidFill>
                  <a:srgbClr val="000000"/>
                </a:solidFill>
              </a:rPr>
              <a:pPr eaLnBrk="1" fontAlgn="auto" hangingPunct="1">
                <a:buSzPct val="25000"/>
                <a:defRPr/>
              </a:pPr>
              <a:t>01/02/2016</a:t>
            </a:fld>
            <a:endParaRPr lang="en-GB" sz="3200" b="1" kern="0" dirty="0">
              <a:solidFill>
                <a:srgbClr val="000000"/>
              </a:solidFill>
            </a:endParaRP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2330083" y="5952741"/>
            <a:ext cx="9795609" cy="877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1700" dirty="0"/>
              <a:t>Key Words: </a:t>
            </a:r>
            <a:r>
              <a:rPr lang="en-GB" altLang="en-US" sz="1700" dirty="0" smtClean="0"/>
              <a:t>  Hypothesis</a:t>
            </a:r>
            <a:r>
              <a:rPr lang="en-GB" altLang="en-US" sz="1700" dirty="0"/>
              <a:t>, Strategy</a:t>
            </a:r>
            <a:r>
              <a:rPr lang="en-GB" altLang="en-US" sz="1700" dirty="0" smtClean="0"/>
              <a:t>, Primary, Secondary, Data, Population, Sampling, Quantitative, Qualitative, Discrete, Continuous, Bivariate, Categorical, Sampling, Random, Census, Convenience, Quota, Cluster, Systematic, Multi-Stage, Pilot Survey </a:t>
            </a:r>
            <a:endParaRPr lang="en-GB" altLang="en-US" sz="1700" dirty="0"/>
          </a:p>
        </p:txBody>
      </p:sp>
      <p:sp>
        <p:nvSpPr>
          <p:cNvPr id="19" name="Isosceles Triangle 18"/>
          <p:cNvSpPr/>
          <p:nvPr/>
        </p:nvSpPr>
        <p:spPr bwMode="auto">
          <a:xfrm>
            <a:off x="4361647" y="1373399"/>
            <a:ext cx="4678363" cy="4032250"/>
          </a:xfrm>
          <a:prstGeom prst="triangl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defTabSz="449263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en-GB">
              <a:solidFill>
                <a:schemeClr val="bg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5076022" y="4181686"/>
            <a:ext cx="3241675" cy="0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>
            <a:off x="5868184" y="2813261"/>
            <a:ext cx="1657350" cy="0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>
            <a:off x="6660346" y="2813262"/>
            <a:ext cx="0" cy="1368425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>
            <a:off x="6012646" y="4181687"/>
            <a:ext cx="0" cy="1223963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auto">
          <a:xfrm>
            <a:off x="7309634" y="4181687"/>
            <a:ext cx="0" cy="1223963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20484" y="4613486"/>
            <a:ext cx="3097212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dirty="0">
                <a:latin typeface="Comic Sans MS" pitchFamily="66" charset="0"/>
              </a:rPr>
              <a:t>3 things you knew already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68185" y="3245062"/>
            <a:ext cx="1584325" cy="6461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dirty="0">
                <a:latin typeface="Comic Sans MS" pitchFamily="66" charset="0"/>
              </a:rPr>
              <a:t>2 things you learnt today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68185" y="1660737"/>
            <a:ext cx="1584325" cy="9239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dirty="0">
                <a:latin typeface="Comic Sans MS" pitchFamily="66" charset="0"/>
              </a:rPr>
              <a:t>1 question about today’s topic</a:t>
            </a:r>
          </a:p>
        </p:txBody>
      </p:sp>
    </p:spTree>
    <p:extLst>
      <p:ext uri="{BB962C8B-B14F-4D97-AF65-F5344CB8AC3E}">
        <p14:creationId xmlns:p14="http://schemas.microsoft.com/office/powerpoint/2010/main" val="425534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1308</Words>
  <Application>Microsoft Office PowerPoint</Application>
  <PresentationFormat>Custom</PresentationFormat>
  <Paragraphs>225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Craven</dc:creator>
  <cp:lastModifiedBy>Michael Craven</cp:lastModifiedBy>
  <cp:revision>22</cp:revision>
  <dcterms:created xsi:type="dcterms:W3CDTF">2016-01-30T08:57:38Z</dcterms:created>
  <dcterms:modified xsi:type="dcterms:W3CDTF">2016-02-01T15:57:19Z</dcterms:modified>
</cp:coreProperties>
</file>